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69" r:id="rId6"/>
    <p:sldId id="274" r:id="rId7"/>
    <p:sldId id="270" r:id="rId8"/>
    <p:sldId id="273" r:id="rId9"/>
    <p:sldId id="259" r:id="rId10"/>
    <p:sldId id="260" r:id="rId11"/>
    <p:sldId id="261" r:id="rId12"/>
    <p:sldId id="265" r:id="rId13"/>
    <p:sldId id="267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  <a:srgbClr val="404040"/>
    <a:srgbClr val="7030A0"/>
    <a:srgbClr val="00B0F0"/>
    <a:srgbClr val="0070C0"/>
    <a:srgbClr val="37C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4" autoAdjust="0"/>
    <p:restoredTop sz="84983" autoAdjust="0"/>
  </p:normalViewPr>
  <p:slideViewPr>
    <p:cSldViewPr snapToGrid="0" showGuides="1">
      <p:cViewPr varScale="1">
        <p:scale>
          <a:sx n="105" d="100"/>
          <a:sy n="105" d="100"/>
        </p:scale>
        <p:origin x="144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4" d="100"/>
        <a:sy n="114" d="100"/>
      </p:scale>
      <p:origin x="0" y="-1476"/>
    </p:cViewPr>
  </p:sorterViewPr>
  <p:notesViewPr>
    <p:cSldViewPr snapToGrid="0" showGuides="1">
      <p:cViewPr>
        <p:scale>
          <a:sx n="50" d="100"/>
          <a:sy n="50" d="100"/>
        </p:scale>
        <p:origin x="2640" y="3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AFA8042-29A1-4486-A765-7552698406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D8449A-A734-4B2E-9806-61303F24B6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49263-8DF9-4907-970E-1CFD040DC73A}" type="datetimeFigureOut">
              <a:rPr lang="en-US" smtClean="0"/>
              <a:t>4/19/2022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605C2A-990C-4531-8CBF-BC3BEC0AF3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7358FE-F7D5-4C85-B0FD-2394F7F877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AE485-B3C6-4830-BBC8-C6E008BDD6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628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70B412-7BFF-46C7-AB5E-DE35F66C9933}" type="datetimeFigureOut">
              <a:rPr lang="en-US" noProof="0" smtClean="0"/>
              <a:t>4/19/2022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5ACE04-E13C-4837-B6DD-B388E7CAA05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50441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ACE04-E13C-4837-B6DD-B388E7CAA05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3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ACE04-E13C-4837-B6DD-B388E7CAA05E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56672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ACE04-E13C-4837-B6DD-B388E7CAA05E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36828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ACE04-E13C-4837-B6DD-B388E7CAA05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ACE04-E13C-4837-B6DD-B388E7CAA05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833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ACE04-E13C-4837-B6DD-B388E7CAA05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40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ACE04-E13C-4837-B6DD-B388E7CAA05E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41197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ACE04-E13C-4837-B6DD-B388E7CAA05E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86660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82E5-8FA2-4056-805F-EF36F70668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86300" y="2726872"/>
            <a:ext cx="7233557" cy="832077"/>
          </a:xfrm>
        </p:spPr>
        <p:txBody>
          <a:bodyPr anchor="b">
            <a:normAutofit/>
          </a:bodyPr>
          <a:lstStyle>
            <a:lvl1pPr algn="l">
              <a:defRPr sz="48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085D6F-874B-44F8-B241-51EF13CA9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6300" y="3569380"/>
            <a:ext cx="7233557" cy="365125"/>
          </a:xfrm>
        </p:spPr>
        <p:txBody>
          <a:bodyPr lIns="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F93407-1483-4B80-86DE-DAE1D4D89093}" type="datetimeFigureOut">
              <a:rPr lang="en-US" noProof="0" smtClean="0"/>
              <a:t>4/19/2022</a:t>
            </a:fld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3" y="4082142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CBCF8A4-C2B4-4945-8D79-C9D46B7FBECB}"/>
              </a:ext>
            </a:extLst>
          </p:cNvPr>
          <p:cNvGrpSpPr/>
          <p:nvPr userDrawn="1"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79C2256-8A0F-4625-86F0-FB439F3EAD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3CF488-6D31-4B63-A3C6-C4D838C23FCE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32985B6-7260-445A-A580-6993E0DEBFD9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BC682E1-4E5D-4006-81EA-550DD98166E4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0C7F772-E2DA-4B13-AC2E-28A0EE6D84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424363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7953C80-71A5-4AA2-AEAD-21948D1AA6DC}"/>
              </a:ext>
            </a:extLst>
          </p:cNvPr>
          <p:cNvSpPr/>
          <p:nvPr userDrawn="1"/>
        </p:nvSpPr>
        <p:spPr>
          <a:xfrm>
            <a:off x="8621485" y="4408714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4582D1-F710-4E2F-9868-CB89116D5932}"/>
              </a:ext>
            </a:extLst>
          </p:cNvPr>
          <p:cNvSpPr/>
          <p:nvPr userDrawn="1"/>
        </p:nvSpPr>
        <p:spPr>
          <a:xfrm>
            <a:off x="8303078" y="4184310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945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E814D66-F00F-0D44-AD03-889FEE787EB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416" y="1825625"/>
            <a:ext cx="114651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9B990C-5D9C-4A90-AC73-5889BC9F75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4C85E5F-5B5E-48CC-8469-0263621D91FF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E4E300-6C8E-4262-BE1D-587C7B70E7ED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2897028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E22FA8C-3243-4716-A6BD-F37D6058FB4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47381" y="1825625"/>
            <a:ext cx="5481203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ABE3FD8-339C-4F75-876F-8347ADE67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3416" y="1825625"/>
            <a:ext cx="5481203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2FB389-5EA4-4084-B7A2-A4D0A43561F6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7783FE1-0115-4345-89B2-C073569FB8EE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7366146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73353B-C50B-4A8A-87CF-657C1EB8940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47380" y="1681163"/>
            <a:ext cx="548120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5EFF7F5E-3221-4390-9B17-D1944365BF12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47379" y="2586215"/>
            <a:ext cx="5481203" cy="360344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9506B516-77C1-431B-A8A5-68FA5D4B6D7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3416" y="1681163"/>
            <a:ext cx="54812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860F1452-CAB9-4154-ADCC-9245E71D0D2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63416" y="2586215"/>
            <a:ext cx="5481202" cy="360344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2892DF4-5A8A-4E92-A425-210ABE570F58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9AE2680-A46C-4B06-9ED9-53E617C1F174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5278557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794663"/>
            <a:ext cx="10515600" cy="823232"/>
          </a:xfr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en-IN" sz="3600" b="1" cap="all" baseline="0"/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5351690" y="3748188"/>
            <a:ext cx="1488621" cy="0"/>
          </a:xfrm>
          <a:prstGeom prst="line">
            <a:avLst/>
          </a:prstGeom>
          <a:ln w="139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44635-8274-49B1-BBEC-354A0872E526}"/>
              </a:ext>
            </a:extLst>
          </p:cNvPr>
          <p:cNvGrpSpPr/>
          <p:nvPr userDrawn="1"/>
        </p:nvGrpSpPr>
        <p:grpSpPr>
          <a:xfrm>
            <a:off x="5721601" y="4594679"/>
            <a:ext cx="748798" cy="134113"/>
            <a:chOff x="4827813" y="2534636"/>
            <a:chExt cx="996651" cy="17850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54643C-5B30-4FC2-BFAC-4FD007AC9EC7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3FDDB55-6BA5-4489-9E37-4A76254A5CD7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A023CF8-2471-40A5-B2EF-E9BF4DF2C0E1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B0428F-5D1A-4CD3-BDA2-9CA7F5141455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6E0573A-023B-4D1C-8224-56A5D0DDF37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839679"/>
            <a:ext cx="10507662" cy="1305379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b="0" cap="none" baseline="0"/>
            </a:lvl1pPr>
          </a:lstStyle>
          <a:p>
            <a:pPr marL="228600" lvl="0" indent="-228600" algn="ctr">
              <a:lnSpc>
                <a:spcPct val="100000"/>
              </a:lnSpc>
            </a:pPr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2087456-C0E8-4AA6-81E8-996CEC037E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1"/>
            <a:ext cx="12192000" cy="3713017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000" dirty="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2119214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416" y="246186"/>
            <a:ext cx="3206261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Title here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27954-3A0E-430B-AD48-05A3F3278D70}"/>
              </a:ext>
            </a:extLst>
          </p:cNvPr>
          <p:cNvGrpSpPr/>
          <p:nvPr userDrawn="1"/>
        </p:nvGrpSpPr>
        <p:grpSpPr>
          <a:xfrm>
            <a:off x="-24056" y="1452564"/>
            <a:ext cx="3385227" cy="134113"/>
            <a:chOff x="-24055" y="1452565"/>
            <a:chExt cx="2374534" cy="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C089FD-3BC7-434F-810A-04F78AFC84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4055" y="1452565"/>
              <a:ext cx="1717831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F7AC837-D78F-424C-9FDC-C3A445A5E0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04745" y="1452565"/>
              <a:ext cx="54573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3F366940-FB5E-4B76-8829-80C14F137B3A}"/>
              </a:ext>
            </a:extLst>
          </p:cNvPr>
          <p:cNvSpPr/>
          <p:nvPr userDrawn="1"/>
        </p:nvSpPr>
        <p:spPr>
          <a:xfrm>
            <a:off x="10251393" y="555158"/>
            <a:ext cx="3298372" cy="3298372"/>
          </a:xfrm>
          <a:prstGeom prst="ellipse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5486FFB-46EF-4E74-BFFF-7ED054DB0D9C}"/>
              </a:ext>
            </a:extLst>
          </p:cNvPr>
          <p:cNvSpPr/>
          <p:nvPr userDrawn="1"/>
        </p:nvSpPr>
        <p:spPr>
          <a:xfrm>
            <a:off x="9932986" y="330754"/>
            <a:ext cx="1268186" cy="1268186"/>
          </a:xfrm>
          <a:prstGeom prst="ellipse">
            <a:avLst/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35CCD2-B73F-944C-B572-7FBFC7DE22E4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D8F78D8-558F-3540-A5F4-B1AD8942B341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F8F621A-F298-2B48-B7E0-8D9BEE8AA763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17A3A3B-82AE-0A46-AE32-9B111F975BDB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F206CE3-6B94-C340-8BA3-A2A4E407E499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1B247C0B-04BA-4D5C-A41D-AEA60217241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3416" y="2057400"/>
            <a:ext cx="3206261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194C619D-34F6-4A29-857A-D7600721872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88084" y="246187"/>
            <a:ext cx="7467304" cy="561486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517590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82D9D565-739D-4898-97BD-79EB8C7F91EC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20FADA3-E777-489C-976D-0B0C4FD31310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6514738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DCE8039-0D05-4A75-878A-907B8D44B9E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1402252-45E8-45B3-BA5E-DFA33A4547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300C883-1ACE-4AF3-9875-792A769588D5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75483D7-E612-43D2-9B0E-C69356C160DA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279C5F2-4C7F-4470-A44F-E8AD69AC9FA0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87506116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16441-0F1F-453B-BACF-543CEDE2A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8430" y="1046163"/>
            <a:ext cx="5445369" cy="1114784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C9302-80D9-4A88-8591-DE2D4BA1F91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08430" y="2506662"/>
            <a:ext cx="5445370" cy="3454523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800"/>
            </a:lvl1pPr>
            <a:lvl2pPr>
              <a:lnSpc>
                <a:spcPct val="100000"/>
              </a:lnSpc>
              <a:buClr>
                <a:schemeClr val="accent1"/>
              </a:buClr>
              <a:defRPr sz="1600"/>
            </a:lvl2pPr>
            <a:lvl3pPr>
              <a:lnSpc>
                <a:spcPct val="100000"/>
              </a:lnSpc>
              <a:buClr>
                <a:schemeClr val="accent1"/>
              </a:buClr>
              <a:defRPr sz="1400"/>
            </a:lvl3pPr>
            <a:lvl4pPr>
              <a:lnSpc>
                <a:spcPct val="100000"/>
              </a:lnSpc>
              <a:buClr>
                <a:schemeClr val="accent1"/>
              </a:buClr>
              <a:defRPr sz="1200"/>
            </a:lvl4pPr>
            <a:lvl5pPr>
              <a:lnSpc>
                <a:spcPct val="100000"/>
              </a:lnSpc>
              <a:buClr>
                <a:schemeClr val="accent1"/>
              </a:buClr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6AEAE6ED-58FA-4039-939A-E4032520CB3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Your company name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02AABE-45EB-48A5-AD25-47BD8B79DF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9045" y="0"/>
            <a:ext cx="5210175" cy="5961063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5679220" y="2286312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1D2ED-7B25-4251-BF07-47FBAA534810}"/>
              </a:ext>
            </a:extLst>
          </p:cNvPr>
          <p:cNvGrpSpPr/>
          <p:nvPr userDrawn="1"/>
        </p:nvGrpSpPr>
        <p:grpSpPr>
          <a:xfrm>
            <a:off x="11079786" y="421045"/>
            <a:ext cx="748798" cy="134113"/>
            <a:chOff x="4827813" y="2534636"/>
            <a:chExt cx="996651" cy="17850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397537E-DF51-4990-9447-2DAE98ABC68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99CAB5-81F4-4EA8-8B36-4A70C59861FD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6AADF9A-A507-4453-8CE3-3F78BB303FA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33AA69F-C4B8-479C-9F0F-69C184D0611F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725921A-0ED5-431E-899C-28A6920B5029}"/>
              </a:ext>
            </a:extLst>
          </p:cNvPr>
          <p:cNvSpPr/>
          <p:nvPr userDrawn="1"/>
        </p:nvSpPr>
        <p:spPr>
          <a:xfrm>
            <a:off x="10039330" y="896815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B169A-8A2F-4425-A9A1-1B828428B434}"/>
              </a:ext>
            </a:extLst>
          </p:cNvPr>
          <p:cNvSpPr/>
          <p:nvPr userDrawn="1"/>
        </p:nvSpPr>
        <p:spPr>
          <a:xfrm>
            <a:off x="9720923" y="672411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7508020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84765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Three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16441-0F1F-453B-BACF-543CEDE2A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1046163"/>
            <a:ext cx="5445369" cy="1114784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C9302-80D9-4A88-8591-DE2D4BA1F91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416" y="2506662"/>
            <a:ext cx="5445370" cy="3454523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6AEAE6ED-58FA-4039-939A-E4032520CB3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Your company name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02AABE-45EB-48A5-AD25-47BD8B79DF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19755" y="1"/>
            <a:ext cx="3430408" cy="4091942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-24055" y="2286312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1D2ED-7B25-4251-BF07-47FBAA534810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397537E-DF51-4990-9447-2DAE98ABC68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99CAB5-81F4-4EA8-8B36-4A70C59861FD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6AADF9A-A507-4453-8CE3-3F78BB303FA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33AA69F-C4B8-479C-9F0F-69C184D0611F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725921A-0ED5-431E-899C-28A6920B5029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B169A-8A2F-4425-A9A1-1B828428B434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1804745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63A2A33D-4D91-454D-A35B-6DA97069EC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42186" y="555157"/>
            <a:ext cx="2649814" cy="429819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7EC67FB7-777C-473E-95B8-585AA8E6640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19754" y="4289110"/>
            <a:ext cx="3430407" cy="1672075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05895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794663"/>
            <a:ext cx="10515600" cy="823232"/>
          </a:xfr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en-IN" sz="3600" b="1" cap="all" baseline="0"/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BFC94-FFEC-4290-AC27-760323F21BA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839691"/>
            <a:ext cx="10515600" cy="1305379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800" b="0" cap="none" baseline="0" dirty="0" smtClean="0"/>
            </a:lvl1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7389277-B3D3-4AEE-8BE0-0559A73969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13018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5351690" y="3748188"/>
            <a:ext cx="1488621" cy="0"/>
          </a:xfrm>
          <a:prstGeom prst="line">
            <a:avLst/>
          </a:prstGeom>
          <a:ln w="139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34A1799-63F2-4B23-A188-7BAB23FB821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Your company name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44635-8274-49B1-BBEC-354A0872E526}"/>
              </a:ext>
            </a:extLst>
          </p:cNvPr>
          <p:cNvGrpSpPr/>
          <p:nvPr userDrawn="1"/>
        </p:nvGrpSpPr>
        <p:grpSpPr>
          <a:xfrm>
            <a:off x="5721601" y="4594679"/>
            <a:ext cx="748798" cy="134113"/>
            <a:chOff x="4827813" y="2534636"/>
            <a:chExt cx="996651" cy="17850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54643C-5B30-4FC2-BFAC-4FD007AC9EC7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3FDDB55-6BA5-4489-9E37-4A76254A5CD7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A023CF8-2471-40A5-B2EF-E9BF4DF2C0E1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B0428F-5D1A-4CD3-BDA2-9CA7F5141455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27806385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416" y="246186"/>
            <a:ext cx="3206261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2D9B6D-CE43-4FB1-87C0-D3565E73024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80986" y="2426274"/>
            <a:ext cx="3008434" cy="601087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9D73CD-EB11-4ED6-80CF-B68320D57E9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080986" y="3097702"/>
            <a:ext cx="3008434" cy="3091961"/>
          </a:xfrm>
        </p:spPr>
        <p:txBody>
          <a:bodyPr lIns="0" tIns="0" rIns="0" bIns="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Content Placeholder 16">
            <a:extLst>
              <a:ext uri="{FF2B5EF4-FFF2-40B4-BE49-F238E27FC236}">
                <a16:creationId xmlns:a16="http://schemas.microsoft.com/office/drawing/2014/main" id="{57889B18-CC7E-47A7-B83B-45D7871D298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Your company name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27954-3A0E-430B-AD48-05A3F3278D70}"/>
              </a:ext>
            </a:extLst>
          </p:cNvPr>
          <p:cNvGrpSpPr/>
          <p:nvPr userDrawn="1"/>
        </p:nvGrpSpPr>
        <p:grpSpPr>
          <a:xfrm>
            <a:off x="-24056" y="1452564"/>
            <a:ext cx="3385227" cy="134113"/>
            <a:chOff x="-24055" y="1452565"/>
            <a:chExt cx="2374534" cy="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C089FD-3BC7-434F-810A-04F78AFC84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4055" y="1452565"/>
              <a:ext cx="1717831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F7AC837-D78F-424C-9FDC-C3A445A5E0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04745" y="1452565"/>
              <a:ext cx="54573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3639489" y="421045"/>
            <a:ext cx="0" cy="5768619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09F60F9-61AE-4464-B369-1CF86DB708D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7870582" y="2426274"/>
            <a:ext cx="3008434" cy="601087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124CEF01-2C7C-4568-8A45-5F5A058ECFC1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7870582" y="3097702"/>
            <a:ext cx="3008434" cy="3091961"/>
          </a:xfrm>
        </p:spPr>
        <p:txBody>
          <a:bodyPr lIns="0" tIns="0" rIns="0" bIns="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AF86618-E012-4E70-91E3-A72E71C63E6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080986" y="1676296"/>
            <a:ext cx="587932" cy="587932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Icon Here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4FF378B9-734E-4C43-836C-CB80566DDB1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868008" y="1676296"/>
            <a:ext cx="587932" cy="587932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Icon Here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F366940-FB5E-4B76-8829-80C14F137B3A}"/>
              </a:ext>
            </a:extLst>
          </p:cNvPr>
          <p:cNvSpPr/>
          <p:nvPr userDrawn="1"/>
        </p:nvSpPr>
        <p:spPr>
          <a:xfrm>
            <a:off x="10251393" y="555158"/>
            <a:ext cx="3298372" cy="3298372"/>
          </a:xfrm>
          <a:prstGeom prst="ellipse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5486FFB-46EF-4E74-BFFF-7ED054DB0D9C}"/>
              </a:ext>
            </a:extLst>
          </p:cNvPr>
          <p:cNvSpPr/>
          <p:nvPr userDrawn="1"/>
        </p:nvSpPr>
        <p:spPr>
          <a:xfrm>
            <a:off x="9932986" y="330754"/>
            <a:ext cx="1268186" cy="1268186"/>
          </a:xfrm>
          <a:prstGeom prst="ellipse">
            <a:avLst/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6F2CCF2-293A-49CA-B2A9-134BB5DEF98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080985" y="480157"/>
            <a:ext cx="6944563" cy="823912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35CCD2-B73F-944C-B572-7FBFC7DE22E4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D8F78D8-558F-3540-A5F4-B1AD8942B341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F8F621A-F298-2B48-B7E0-8D9BEE8AA763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17A3A3B-82AE-0A46-AE32-9B111F975BDB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F206CE3-6B94-C340-8BA3-A2A4E407E499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905163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Vertical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7389277-B3D3-4AEE-8BE0-0559A73969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16488" y="0"/>
            <a:ext cx="6875511" cy="6858000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36DA47-61AF-4CF1-8DF3-3721934D13E3}"/>
              </a:ext>
            </a:extLst>
          </p:cNvPr>
          <p:cNvSpPr/>
          <p:nvPr userDrawn="1"/>
        </p:nvSpPr>
        <p:spPr>
          <a:xfrm>
            <a:off x="0" y="0"/>
            <a:ext cx="5316488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6FD760-FBDC-4410-A039-469F7931D3A3}"/>
              </a:ext>
            </a:extLst>
          </p:cNvPr>
          <p:cNvSpPr/>
          <p:nvPr userDrawn="1"/>
        </p:nvSpPr>
        <p:spPr>
          <a:xfrm>
            <a:off x="831850" y="1723292"/>
            <a:ext cx="5307246" cy="3745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651" y="1087907"/>
            <a:ext cx="4468698" cy="1444275"/>
          </a:xfrm>
        </p:spPr>
        <p:txBody>
          <a:bodyPr vert="horz" lIns="91440" tIns="792000" rIns="91440" bIns="45720" rtlCol="0" anchor="t">
            <a:noAutofit/>
          </a:bodyPr>
          <a:lstStyle>
            <a:lvl1pPr algn="l">
              <a:defRPr lang="en-IN" sz="3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BFC94-FFEC-4290-AC27-760323F21BA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8711" y="2552611"/>
            <a:ext cx="4097778" cy="1992819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800" b="0" cap="none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454991" y="1620451"/>
            <a:ext cx="148862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34A1799-63F2-4B23-A188-7BAB23FB821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Your company name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F2EA84-5150-479B-86D5-F4BAE1263488}"/>
              </a:ext>
            </a:extLst>
          </p:cNvPr>
          <p:cNvGrpSpPr/>
          <p:nvPr userDrawn="1"/>
        </p:nvGrpSpPr>
        <p:grpSpPr>
          <a:xfrm flipH="1">
            <a:off x="1130928" y="4803540"/>
            <a:ext cx="3616779" cy="3522776"/>
            <a:chOff x="2555621" y="3917613"/>
            <a:chExt cx="3616779" cy="352277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0699C4B-8D8E-47E2-A0C5-D71C25ABAC72}"/>
                </a:ext>
              </a:extLst>
            </p:cNvPr>
            <p:cNvSpPr/>
            <p:nvPr userDrawn="1"/>
          </p:nvSpPr>
          <p:spPr>
            <a:xfrm>
              <a:off x="2874028" y="4142017"/>
              <a:ext cx="3298372" cy="3298372"/>
            </a:xfrm>
            <a:prstGeom prst="ellips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F607AB9-31A7-4B79-9AFE-0DFDB792E20C}"/>
                </a:ext>
              </a:extLst>
            </p:cNvPr>
            <p:cNvSpPr/>
            <p:nvPr userDrawn="1"/>
          </p:nvSpPr>
          <p:spPr>
            <a:xfrm>
              <a:off x="2555621" y="3917613"/>
              <a:ext cx="1268186" cy="1268186"/>
            </a:xfrm>
            <a:prstGeom prst="ellipse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94174930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CABAC-B403-4354-A27F-4C38B08C1D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2885" y="2704121"/>
            <a:ext cx="6556248" cy="750278"/>
          </a:xfrm>
        </p:spPr>
        <p:txBody>
          <a:bodyPr/>
          <a:lstStyle>
            <a:lvl1pPr>
              <a:defRPr lang="en-US" sz="4800" b="1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F93407-1483-4B80-86DE-DAE1D4D89093}" type="datetimeFigureOut">
              <a:rPr lang="en-US" noProof="0" smtClean="0"/>
              <a:t>4/19/2022</a:t>
            </a:fld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3" y="3760408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0C7F772-E2DA-4B13-AC2E-28A0EE6D84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424363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7953C80-71A5-4AA2-AEAD-21948D1AA6DC}"/>
              </a:ext>
            </a:extLst>
          </p:cNvPr>
          <p:cNvSpPr/>
          <p:nvPr userDrawn="1"/>
        </p:nvSpPr>
        <p:spPr>
          <a:xfrm>
            <a:off x="8621485" y="4408714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4582D1-F710-4E2F-9868-CB89116D5932}"/>
              </a:ext>
            </a:extLst>
          </p:cNvPr>
          <p:cNvSpPr/>
          <p:nvPr userDrawn="1"/>
        </p:nvSpPr>
        <p:spPr>
          <a:xfrm>
            <a:off x="8303078" y="4184310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23" name="Graphic 22" descr="Envelope">
            <a:extLst>
              <a:ext uri="{FF2B5EF4-FFF2-40B4-BE49-F238E27FC236}">
                <a16:creationId xmlns:a16="http://schemas.microsoft.com/office/drawing/2014/main" id="{3C32C7E5-809C-4E12-8962-1B868951E6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4803" y="4029040"/>
            <a:ext cx="469232" cy="469232"/>
          </a:xfrm>
          <a:prstGeom prst="rect">
            <a:avLst/>
          </a:prstGeom>
        </p:spPr>
      </p:pic>
      <p:sp>
        <p:nvSpPr>
          <p:cNvPr id="34" name="Subtitle 2">
            <a:extLst>
              <a:ext uri="{FF2B5EF4-FFF2-40B4-BE49-F238E27FC236}">
                <a16:creationId xmlns:a16="http://schemas.microsoft.com/office/drawing/2014/main" id="{31AD270F-1692-4526-B979-6B5945A20D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6809" y="4126311"/>
            <a:ext cx="3640478" cy="433938"/>
          </a:xfrm>
        </p:spPr>
        <p:txBody>
          <a:bodyPr>
            <a:normAutofit/>
          </a:bodyPr>
          <a:lstStyle>
            <a:lvl1pPr marL="0" indent="0" algn="l">
              <a:buNone/>
              <a:defRPr sz="1800" b="0" cap="none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382940E6-7963-411F-B35A-57121171A98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408614" y="4836222"/>
            <a:ext cx="3638674" cy="45393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800" b="0" cap="none" baseline="0" dirty="0" smtClean="0"/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IN" sz="1600" dirty="0"/>
            </a:lvl5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8FC2D7-B114-3444-8684-995FC4D6D459}"/>
              </a:ext>
            </a:extLst>
          </p:cNvPr>
          <p:cNvGrpSpPr/>
          <p:nvPr userDrawn="1"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EE45073-ED8E-0544-85FA-9AF5A478417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8BAF06E-A8A8-484C-8F6C-E42EDC46BBCB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86EB62D-13C7-6E43-9D98-B706D2B9ADDF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5CF3453-ED5A-024D-8815-C08EFA13D1A6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pic>
        <p:nvPicPr>
          <p:cNvPr id="3" name="Graphic 2" descr="Link">
            <a:extLst>
              <a:ext uri="{FF2B5EF4-FFF2-40B4-BE49-F238E27FC236}">
                <a16:creationId xmlns:a16="http://schemas.microsoft.com/office/drawing/2014/main" id="{16E3F5A0-978F-8D46-BBFB-19A7F7883D9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7152" y="4809677"/>
            <a:ext cx="542081" cy="54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5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82E5-8FA2-4056-805F-EF36F70668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86300" y="2726872"/>
            <a:ext cx="7233557" cy="832077"/>
          </a:xfrm>
        </p:spPr>
        <p:txBody>
          <a:bodyPr anchor="b">
            <a:normAutofit/>
          </a:bodyPr>
          <a:lstStyle>
            <a:lvl1pPr algn="l">
              <a:defRPr sz="48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085D6F-874B-44F8-B241-51EF13CA9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6300" y="3569380"/>
            <a:ext cx="7233557" cy="365125"/>
          </a:xfrm>
        </p:spPr>
        <p:txBody>
          <a:bodyPr lIns="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F93407-1483-4B80-86DE-DAE1D4D89093}" type="datetimeFigureOut">
              <a:rPr lang="en-US" noProof="0" smtClean="0"/>
              <a:t>4/19/2022</a:t>
            </a:fld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3" y="4082142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CBCF8A4-C2B4-4945-8D79-C9D46B7FBECB}"/>
              </a:ext>
            </a:extLst>
          </p:cNvPr>
          <p:cNvGrpSpPr/>
          <p:nvPr userDrawn="1"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79C2256-8A0F-4625-86F0-FB439F3EAD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3CF488-6D31-4B63-A3C6-C4D838C23FCE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32985B6-7260-445A-A580-6993E0DEBFD9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BC682E1-4E5D-4006-81EA-550DD98166E4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47953C80-71A5-4AA2-AEAD-21948D1AA6DC}"/>
              </a:ext>
            </a:extLst>
          </p:cNvPr>
          <p:cNvSpPr/>
          <p:nvPr userDrawn="1"/>
        </p:nvSpPr>
        <p:spPr>
          <a:xfrm>
            <a:off x="8621485" y="4408714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4582D1-F710-4E2F-9868-CB89116D5932}"/>
              </a:ext>
            </a:extLst>
          </p:cNvPr>
          <p:cNvSpPr/>
          <p:nvPr userDrawn="1"/>
        </p:nvSpPr>
        <p:spPr>
          <a:xfrm>
            <a:off x="8303078" y="4184310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F8A1A8-E078-4836-ABD1-CD4E75BBF58F}"/>
              </a:ext>
            </a:extLst>
          </p:cNvPr>
          <p:cNvSpPr/>
          <p:nvPr userDrawn="1"/>
        </p:nvSpPr>
        <p:spPr>
          <a:xfrm>
            <a:off x="0" y="0"/>
            <a:ext cx="4424363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1775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5679220" y="2286312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1D2ED-7B25-4251-BF07-47FBAA534810}"/>
              </a:ext>
            </a:extLst>
          </p:cNvPr>
          <p:cNvGrpSpPr/>
          <p:nvPr userDrawn="1"/>
        </p:nvGrpSpPr>
        <p:grpSpPr>
          <a:xfrm>
            <a:off x="11079786" y="421045"/>
            <a:ext cx="748798" cy="134113"/>
            <a:chOff x="4827813" y="2534636"/>
            <a:chExt cx="996651" cy="17850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397537E-DF51-4990-9447-2DAE98ABC68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99CAB5-81F4-4EA8-8B36-4A70C59861FD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6AADF9A-A507-4453-8CE3-3F78BB303FA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33AA69F-C4B8-479C-9F0F-69C184D0611F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725921A-0ED5-431E-899C-28A6920B5029}"/>
              </a:ext>
            </a:extLst>
          </p:cNvPr>
          <p:cNvSpPr/>
          <p:nvPr userDrawn="1"/>
        </p:nvSpPr>
        <p:spPr>
          <a:xfrm>
            <a:off x="10039330" y="896815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B169A-8A2F-4425-A9A1-1B828428B434}"/>
              </a:ext>
            </a:extLst>
          </p:cNvPr>
          <p:cNvSpPr/>
          <p:nvPr userDrawn="1"/>
        </p:nvSpPr>
        <p:spPr>
          <a:xfrm>
            <a:off x="9720923" y="672411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7508020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A55704E-D515-4774-90C6-5F887DDAE55E}"/>
              </a:ext>
            </a:extLst>
          </p:cNvPr>
          <p:cNvSpPr/>
          <p:nvPr userDrawn="1"/>
        </p:nvSpPr>
        <p:spPr>
          <a:xfrm>
            <a:off x="469044" y="1"/>
            <a:ext cx="5210176" cy="5961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4878778-0299-471F-A4C9-D0C1E82ED8D2}"/>
              </a:ext>
            </a:extLst>
          </p:cNvPr>
          <p:cNvCxnSpPr>
            <a:cxnSpLocks/>
          </p:cNvCxnSpPr>
          <p:nvPr userDrawn="1"/>
        </p:nvCxnSpPr>
        <p:spPr>
          <a:xfrm>
            <a:off x="1001746" y="1290512"/>
            <a:ext cx="148862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E39D1C78-6110-4052-8455-7E7893F7F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466" y="1276857"/>
            <a:ext cx="4097778" cy="1255325"/>
          </a:xfrm>
        </p:spPr>
        <p:txBody>
          <a:bodyPr/>
          <a:lstStyle>
            <a:lvl1pPr>
              <a:defRPr lang="en-US" sz="3600" b="1" kern="1200" cap="all" baseline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3405997-7AE2-4C6E-8A7D-735F58A49D1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15467" y="2620651"/>
            <a:ext cx="4097778" cy="1933681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b="0" cap="none" baseline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  <a:buNone/>
            </a:pPr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153372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0D79E1-5F46-41CA-85E7-44C2A6C62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365125"/>
            <a:ext cx="11465168" cy="91855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0B511-05FD-459E-AC79-A87540961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3416" y="1825625"/>
            <a:ext cx="114651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2B635-1E22-483C-94B9-F587908DE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98321-594C-4030-A2B0-3492F77EE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85384" y="6463207"/>
            <a:ext cx="2743200" cy="2582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3652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62" r:id="rId5"/>
    <p:sldLayoutId id="2147483660" r:id="rId6"/>
    <p:sldLayoutId id="2147483663" r:id="rId7"/>
    <p:sldLayoutId id="2147483667" r:id="rId8"/>
    <p:sldLayoutId id="2147483668" r:id="rId9"/>
    <p:sldLayoutId id="2147483666" r:id="rId10"/>
    <p:sldLayoutId id="2147483669" r:id="rId11"/>
    <p:sldLayoutId id="2147483670" r:id="rId12"/>
    <p:sldLayoutId id="2147483671" r:id="rId13"/>
    <p:sldLayoutId id="2147483672" r:id="rId14"/>
    <p:sldLayoutId id="2147483664" r:id="rId15"/>
    <p:sldLayoutId id="214748366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o.microsoft.com/fwlink/?linkid=2006808&amp;clcid=0x409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tuev@smu.edu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8.jfif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jpe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hyperlink" Target="mailto:tuev@smu.edu" TargetMode="External"/><Relationship Id="rId9" Type="http://schemas.openxmlformats.org/officeDocument/2006/relationships/image" Target="../media/image13.jpeg"/><Relationship Id="rId14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linkedin.com/in/tue-vu/" TargetMode="External"/><Relationship Id="rId5" Type="http://schemas.openxmlformats.org/officeDocument/2006/relationships/hyperlink" Target="https://scholar.google.com/citations?hl=en&amp;user=IS9y7dEAAAAJ" TargetMode="External"/><Relationship Id="rId4" Type="http://schemas.openxmlformats.org/officeDocument/2006/relationships/hyperlink" Target="mailto:tuev@smu.edu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359CD-8DFF-4AF2-B957-630ED2A60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1328" y="2068048"/>
            <a:ext cx="7233557" cy="832077"/>
          </a:xfrm>
        </p:spPr>
        <p:txBody>
          <a:bodyPr/>
          <a:lstStyle/>
          <a:p>
            <a:r>
              <a:rPr lang="en-US" dirty="0"/>
              <a:t>Introduction </a:t>
            </a:r>
            <a:r>
              <a:rPr lang="en-US" dirty="0" err="1"/>
              <a:t>tue</a:t>
            </a:r>
            <a:r>
              <a:rPr lang="en-US" dirty="0"/>
              <a:t> vu 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DF7D53-1D50-48D8-B3B4-B9632324B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1329" y="3063874"/>
            <a:ext cx="7233557" cy="365125"/>
          </a:xfrm>
        </p:spPr>
        <p:txBody>
          <a:bodyPr/>
          <a:lstStyle/>
          <a:p>
            <a:r>
              <a:rPr lang="en-US" dirty="0"/>
              <a:t>To CEE Department - SMU</a:t>
            </a:r>
            <a:endParaRPr lang="en-IN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BC6CD1-207F-496C-B783-0CE392503C2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026" name="Picture 2" descr="58 courses available at Southern Methodist University in United States (THE  ranking ) | IDP Bangladesh">
            <a:extLst>
              <a:ext uri="{FF2B5EF4-FFF2-40B4-BE49-F238E27FC236}">
                <a16:creationId xmlns:a16="http://schemas.microsoft.com/office/drawing/2014/main" id="{17EE8902-828F-4806-8DD6-4EFBF590D8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9" r="5350"/>
          <a:stretch/>
        </p:blipFill>
        <p:spPr bwMode="auto">
          <a:xfrm>
            <a:off x="-1" y="0"/>
            <a:ext cx="5525487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B4A6813C-0D5A-4EB6-AA4E-7135713EE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486" y="-2"/>
            <a:ext cx="6666514" cy="167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OIT Research and Data Science Services team">
            <a:extLst>
              <a:ext uri="{FF2B5EF4-FFF2-40B4-BE49-F238E27FC236}">
                <a16:creationId xmlns:a16="http://schemas.microsoft.com/office/drawing/2014/main" id="{0DA172C2-2A44-4261-B377-E7139A414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042" y="4041647"/>
            <a:ext cx="3983286" cy="246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B45077-8A03-4AE7-AFCB-15A8ADF28328}"/>
              </a:ext>
            </a:extLst>
          </p:cNvPr>
          <p:cNvSpPr/>
          <p:nvPr/>
        </p:nvSpPr>
        <p:spPr>
          <a:xfrm>
            <a:off x="8421500" y="6508136"/>
            <a:ext cx="3505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Research and Data Science Services</a:t>
            </a:r>
          </a:p>
        </p:txBody>
      </p:sp>
    </p:spTree>
    <p:extLst>
      <p:ext uri="{BB962C8B-B14F-4D97-AF65-F5344CB8AC3E}">
        <p14:creationId xmlns:p14="http://schemas.microsoft.com/office/powerpoint/2010/main" val="2064406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rgbClr val="0070C0"/>
                </a:solidFill>
              </a:rPr>
              <a:t>Questions?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4914FD-1129-41D2-815F-A7DEDF0D8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16102-AC8C-484B-B71D-1DE9F47F0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460" y="998624"/>
            <a:ext cx="6278125" cy="1114784"/>
          </a:xfrm>
        </p:spPr>
        <p:txBody>
          <a:bodyPr/>
          <a:lstStyle/>
          <a:p>
            <a:r>
              <a:rPr lang="en-US" dirty="0"/>
              <a:t>What WAs my role at CLEMSON?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16F2B-D67C-48C5-B4CE-72643DB1D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604" y="2522624"/>
            <a:ext cx="7310177" cy="4430486"/>
          </a:xfrm>
        </p:spPr>
        <p:txBody>
          <a:bodyPr/>
          <a:lstStyle/>
          <a:p>
            <a:r>
              <a:rPr lang="en-US" sz="2000" dirty="0"/>
              <a:t>Advance Research Support using HPC for all faculty and research staff/students, more than 60 departments, including several SC state’s universities</a:t>
            </a:r>
          </a:p>
          <a:p>
            <a:r>
              <a:rPr lang="en-US" sz="2000" dirty="0"/>
              <a:t>Conduct workshop on AI/ML/HPC to all faculty/research staff/graduate/undergraduate </a:t>
            </a:r>
          </a:p>
          <a:p>
            <a:r>
              <a:rPr lang="en-US" sz="2000" dirty="0"/>
              <a:t>Participate in Grant writing with all faculty with focus on AI/ML/HPC</a:t>
            </a:r>
          </a:p>
          <a:p>
            <a:r>
              <a:rPr lang="en-US" sz="2000" dirty="0"/>
              <a:t>Member of CU-Computation Advisory Team, to supervise the usage of Palmetto Clusters to all faculties</a:t>
            </a:r>
          </a:p>
          <a:p>
            <a:r>
              <a:rPr lang="en-US" sz="2000" dirty="0"/>
              <a:t>Develop and Maintain high research support levels and keep Clemson standing strong in R1 as well as Top500 HPC</a:t>
            </a:r>
          </a:p>
          <a:p>
            <a:r>
              <a:rPr lang="en-US" sz="2000" dirty="0"/>
              <a:t>Maintain high quality research with Glenn Department of Civil Engineering (journal and grant writing)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AD8DAE-AE28-4962-91C0-139E3335C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US" noProof="0" smtClean="0"/>
              <a:pPr/>
              <a:t>11</a:t>
            </a:fld>
            <a:endParaRPr lang="en-US" noProof="0" dirty="0"/>
          </a:p>
        </p:txBody>
      </p:sp>
      <p:pic>
        <p:nvPicPr>
          <p:cNvPr id="3076" name="Picture 4" descr="Tillman Hall Clemson University Campus SC Editorial Image - Image of hall,  carolina: 161275980">
            <a:extLst>
              <a:ext uri="{FF2B5EF4-FFF2-40B4-BE49-F238E27FC236}">
                <a16:creationId xmlns:a16="http://schemas.microsoft.com/office/drawing/2014/main" id="{CA69842F-A2AB-4381-9929-EE5A17B3F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07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F28DCE8-DD13-4760-ACCC-EC332AA021BD}"/>
              </a:ext>
            </a:extLst>
          </p:cNvPr>
          <p:cNvSpPr/>
          <p:nvPr/>
        </p:nvSpPr>
        <p:spPr>
          <a:xfrm>
            <a:off x="2948537" y="241393"/>
            <a:ext cx="3186651" cy="33658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FE7D80-69FA-482D-933E-7F044ADB1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32" y="94849"/>
            <a:ext cx="2381108" cy="23811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70FF45-9E74-42A1-A86F-258129ABD3E9}"/>
              </a:ext>
            </a:extLst>
          </p:cNvPr>
          <p:cNvSpPr/>
          <p:nvPr/>
        </p:nvSpPr>
        <p:spPr>
          <a:xfrm>
            <a:off x="240632" y="2472610"/>
            <a:ext cx="2381108" cy="423998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TUE VU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AI/ML Research Scientist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Advanced Research &amp; Data Science Service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Office of Information Technology</a:t>
            </a:r>
          </a:p>
          <a:p>
            <a:pPr algn="ctr"/>
            <a:r>
              <a:rPr lang="en-US" sz="1600" b="1" i="1" dirty="0">
                <a:solidFill>
                  <a:schemeClr val="tx1"/>
                </a:solidFill>
              </a:rPr>
              <a:t>Email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>
                <a:solidFill>
                  <a:schemeClr val="tx1"/>
                </a:solidFill>
                <a:hlinkClick r:id="rId4"/>
              </a:rPr>
              <a:t>tuev@smu.edu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r>
              <a:rPr lang="en-US" sz="1600" b="1" i="1" dirty="0">
                <a:solidFill>
                  <a:schemeClr val="tx1"/>
                </a:solidFill>
              </a:rPr>
              <a:t>Office:</a:t>
            </a:r>
            <a:r>
              <a:rPr lang="en-US" sz="1600" dirty="0">
                <a:solidFill>
                  <a:schemeClr val="tx1"/>
                </a:solidFill>
              </a:rPr>
              <a:t> 119 Gerald Ford hall</a:t>
            </a:r>
          </a:p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Double Wave 11">
            <a:extLst>
              <a:ext uri="{FF2B5EF4-FFF2-40B4-BE49-F238E27FC236}">
                <a16:creationId xmlns:a16="http://schemas.microsoft.com/office/drawing/2014/main" id="{40F788DF-1F6D-4788-91BF-7BAB6AAA556D}"/>
              </a:ext>
            </a:extLst>
          </p:cNvPr>
          <p:cNvSpPr/>
          <p:nvPr/>
        </p:nvSpPr>
        <p:spPr>
          <a:xfrm>
            <a:off x="2986352" y="252372"/>
            <a:ext cx="1657494" cy="565426"/>
          </a:xfrm>
          <a:prstGeom prst="doubleWav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Education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63633C-0D9F-4DCC-93ED-FFE085DB298A}"/>
              </a:ext>
            </a:extLst>
          </p:cNvPr>
          <p:cNvSpPr txBox="1"/>
          <p:nvPr/>
        </p:nvSpPr>
        <p:spPr>
          <a:xfrm>
            <a:off x="3854917" y="906724"/>
            <a:ext cx="21496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PhD</a:t>
            </a:r>
            <a:r>
              <a:rPr lang="en-US" sz="1400" dirty="0"/>
              <a:t>: National University of Singapore</a:t>
            </a:r>
          </a:p>
          <a:p>
            <a:r>
              <a:rPr lang="en-US" sz="1400" dirty="0"/>
              <a:t>(Hydro-Climatology)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95C558-DC5E-4516-96F4-737E0CBDE4AB}"/>
              </a:ext>
            </a:extLst>
          </p:cNvPr>
          <p:cNvSpPr txBox="1"/>
          <p:nvPr/>
        </p:nvSpPr>
        <p:spPr>
          <a:xfrm>
            <a:off x="3854917" y="1766180"/>
            <a:ext cx="2288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MSc</a:t>
            </a:r>
            <a:r>
              <a:rPr lang="en-US" sz="1400" dirty="0"/>
              <a:t>: Nanyang Technological University &amp; Stanford University</a:t>
            </a:r>
          </a:p>
          <a:p>
            <a:r>
              <a:rPr lang="en-US" sz="1400" dirty="0"/>
              <a:t>(Environmental Engineering)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1A75C4-6A33-4371-BB56-4C2CD6F2B59D}"/>
              </a:ext>
            </a:extLst>
          </p:cNvPr>
          <p:cNvSpPr/>
          <p:nvPr/>
        </p:nvSpPr>
        <p:spPr>
          <a:xfrm>
            <a:off x="6247480" y="241393"/>
            <a:ext cx="5438552" cy="33658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Double Wave 26">
            <a:extLst>
              <a:ext uri="{FF2B5EF4-FFF2-40B4-BE49-F238E27FC236}">
                <a16:creationId xmlns:a16="http://schemas.microsoft.com/office/drawing/2014/main" id="{83149288-0DB0-41DB-8AE7-3E193A3DAF61}"/>
              </a:ext>
            </a:extLst>
          </p:cNvPr>
          <p:cNvSpPr/>
          <p:nvPr/>
        </p:nvSpPr>
        <p:spPr>
          <a:xfrm>
            <a:off x="6347461" y="309615"/>
            <a:ext cx="1820314" cy="565426"/>
          </a:xfrm>
          <a:prstGeom prst="doubleWav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Experience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10140E-3000-49AD-8373-F53867E6CE0E}"/>
              </a:ext>
            </a:extLst>
          </p:cNvPr>
          <p:cNvSpPr txBox="1"/>
          <p:nvPr/>
        </p:nvSpPr>
        <p:spPr>
          <a:xfrm>
            <a:off x="7471955" y="955961"/>
            <a:ext cx="3790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AI/ML Research Scientist, OIT, SMU</a:t>
            </a:r>
            <a:endParaRPr 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F902EE-FEDE-487D-B3E9-45AE543795DC}"/>
              </a:ext>
            </a:extLst>
          </p:cNvPr>
          <p:cNvSpPr txBox="1"/>
          <p:nvPr/>
        </p:nvSpPr>
        <p:spPr>
          <a:xfrm>
            <a:off x="7471954" y="1392442"/>
            <a:ext cx="40734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Senior HPC Research Facilitator, Clemson Computing &amp; Information Technology</a:t>
            </a:r>
          </a:p>
          <a:p>
            <a:r>
              <a:rPr lang="en-US" sz="1400" b="1" dirty="0"/>
              <a:t>Research Assistant Professor, Glenn Department of Civil Engineering, Clemson University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0F1C70-CE30-4245-B14A-788882FA5595}"/>
              </a:ext>
            </a:extLst>
          </p:cNvPr>
          <p:cNvSpPr txBox="1"/>
          <p:nvPr/>
        </p:nvSpPr>
        <p:spPr>
          <a:xfrm>
            <a:off x="7471954" y="2336814"/>
            <a:ext cx="4073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Postdoc at Glenn Department of Civil Engineering, Clemson University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18C7F83-4AF2-411B-B249-970794B05557}"/>
              </a:ext>
            </a:extLst>
          </p:cNvPr>
          <p:cNvSpPr txBox="1"/>
          <p:nvPr/>
        </p:nvSpPr>
        <p:spPr>
          <a:xfrm>
            <a:off x="7484041" y="2947221"/>
            <a:ext cx="4073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Research Fellow, Tropical Marine Science Institute, National University of Singapore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7AC43430-4820-44F4-8309-C574DFBBDBA7}"/>
              </a:ext>
            </a:extLst>
          </p:cNvPr>
          <p:cNvSpPr/>
          <p:nvPr/>
        </p:nvSpPr>
        <p:spPr>
          <a:xfrm>
            <a:off x="3005832" y="914397"/>
            <a:ext cx="936169" cy="772886"/>
          </a:xfrm>
          <a:prstGeom prst="rightArrow">
            <a:avLst>
              <a:gd name="adj1" fmla="val 83803"/>
              <a:gd name="adj2" fmla="val 443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2013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C304EEA3-E4BF-4649-B1B1-DA5C9058F656}"/>
              </a:ext>
            </a:extLst>
          </p:cNvPr>
          <p:cNvSpPr/>
          <p:nvPr/>
        </p:nvSpPr>
        <p:spPr>
          <a:xfrm>
            <a:off x="3005831" y="1825538"/>
            <a:ext cx="936169" cy="772886"/>
          </a:xfrm>
          <a:prstGeom prst="rightArrow">
            <a:avLst>
              <a:gd name="adj1" fmla="val 83803"/>
              <a:gd name="adj2" fmla="val 443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2007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82246752-4F7D-4C5D-AAAD-A37B5067896A}"/>
              </a:ext>
            </a:extLst>
          </p:cNvPr>
          <p:cNvSpPr/>
          <p:nvPr/>
        </p:nvSpPr>
        <p:spPr>
          <a:xfrm>
            <a:off x="6356049" y="1403613"/>
            <a:ext cx="1011638" cy="695761"/>
          </a:xfrm>
          <a:prstGeom prst="rightArrow">
            <a:avLst>
              <a:gd name="adj1" fmla="val 83803"/>
              <a:gd name="adj2" fmla="val 443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2018</a:t>
            </a:r>
          </a:p>
          <a:p>
            <a:pPr algn="ctr"/>
            <a:r>
              <a:rPr lang="en-US" b="1" dirty="0"/>
              <a:t>2021</a:t>
            </a: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F88BE7EF-7A94-4A7B-B4F2-220C9B9796F5}"/>
              </a:ext>
            </a:extLst>
          </p:cNvPr>
          <p:cNvSpPr/>
          <p:nvPr/>
        </p:nvSpPr>
        <p:spPr>
          <a:xfrm>
            <a:off x="6347461" y="2216233"/>
            <a:ext cx="1011638" cy="659057"/>
          </a:xfrm>
          <a:prstGeom prst="rightArrow">
            <a:avLst>
              <a:gd name="adj1" fmla="val 83803"/>
              <a:gd name="adj2" fmla="val 443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2015</a:t>
            </a:r>
          </a:p>
          <a:p>
            <a:pPr algn="ctr"/>
            <a:r>
              <a:rPr lang="en-US" b="1" dirty="0"/>
              <a:t>2018</a:t>
            </a:r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8C38CBE7-371B-4D77-AA2D-70AE9B4B2F11}"/>
              </a:ext>
            </a:extLst>
          </p:cNvPr>
          <p:cNvSpPr/>
          <p:nvPr/>
        </p:nvSpPr>
        <p:spPr>
          <a:xfrm>
            <a:off x="6368136" y="2908273"/>
            <a:ext cx="1011638" cy="659057"/>
          </a:xfrm>
          <a:prstGeom prst="rightArrow">
            <a:avLst>
              <a:gd name="adj1" fmla="val 83803"/>
              <a:gd name="adj2" fmla="val 443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2007</a:t>
            </a:r>
          </a:p>
          <a:p>
            <a:pPr algn="ctr"/>
            <a:r>
              <a:rPr lang="en-US" b="1" dirty="0"/>
              <a:t>2015</a:t>
            </a: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668AC157-693B-4924-BA5B-3CADA5E6DE8F}"/>
              </a:ext>
            </a:extLst>
          </p:cNvPr>
          <p:cNvSpPr/>
          <p:nvPr/>
        </p:nvSpPr>
        <p:spPr>
          <a:xfrm>
            <a:off x="6368136" y="859534"/>
            <a:ext cx="896990" cy="463556"/>
          </a:xfrm>
          <a:prstGeom prst="rightArrow">
            <a:avLst>
              <a:gd name="adj1" fmla="val 83803"/>
              <a:gd name="adj2" fmla="val 443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2021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B762E99-6C72-4989-AB61-F80B91FF689B}"/>
              </a:ext>
            </a:extLst>
          </p:cNvPr>
          <p:cNvCxnSpPr>
            <a:cxnSpLocks/>
          </p:cNvCxnSpPr>
          <p:nvPr/>
        </p:nvCxnSpPr>
        <p:spPr>
          <a:xfrm>
            <a:off x="7440497" y="906724"/>
            <a:ext cx="16389" cy="25870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0E7B9FD5-8B77-4FBB-A8D7-1CB8EA4A3BEF}"/>
              </a:ext>
            </a:extLst>
          </p:cNvPr>
          <p:cNvSpPr/>
          <p:nvPr/>
        </p:nvSpPr>
        <p:spPr>
          <a:xfrm>
            <a:off x="7396668" y="108659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4F41608-3273-41D1-B892-77F1A94CB4BC}"/>
              </a:ext>
            </a:extLst>
          </p:cNvPr>
          <p:cNvSpPr/>
          <p:nvPr/>
        </p:nvSpPr>
        <p:spPr>
          <a:xfrm>
            <a:off x="7400280" y="14999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ACC9044-D422-493A-B1A9-BF518387095B}"/>
              </a:ext>
            </a:extLst>
          </p:cNvPr>
          <p:cNvSpPr/>
          <p:nvPr/>
        </p:nvSpPr>
        <p:spPr>
          <a:xfrm>
            <a:off x="7418440" y="245432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842B2CA-0185-4CC3-9C79-D2BA1DD83B23}"/>
              </a:ext>
            </a:extLst>
          </p:cNvPr>
          <p:cNvSpPr/>
          <p:nvPr/>
        </p:nvSpPr>
        <p:spPr>
          <a:xfrm>
            <a:off x="7423995" y="306944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09CC494-4368-4C47-8913-D8311417A1C2}"/>
              </a:ext>
            </a:extLst>
          </p:cNvPr>
          <p:cNvSpPr/>
          <p:nvPr/>
        </p:nvSpPr>
        <p:spPr>
          <a:xfrm>
            <a:off x="2924476" y="3741858"/>
            <a:ext cx="4070684" cy="29524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Double Wave 62">
            <a:extLst>
              <a:ext uri="{FF2B5EF4-FFF2-40B4-BE49-F238E27FC236}">
                <a16:creationId xmlns:a16="http://schemas.microsoft.com/office/drawing/2014/main" id="{CB8A249D-F893-4F2D-B558-9D15E66D65CE}"/>
              </a:ext>
            </a:extLst>
          </p:cNvPr>
          <p:cNvSpPr/>
          <p:nvPr/>
        </p:nvSpPr>
        <p:spPr>
          <a:xfrm>
            <a:off x="2962291" y="3752837"/>
            <a:ext cx="1657494" cy="565426"/>
          </a:xfrm>
          <a:prstGeom prst="doubleWav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Research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0BB6917-C656-4EED-9CC8-7DCDB87D1529}"/>
              </a:ext>
            </a:extLst>
          </p:cNvPr>
          <p:cNvSpPr/>
          <p:nvPr/>
        </p:nvSpPr>
        <p:spPr>
          <a:xfrm>
            <a:off x="7084536" y="3741858"/>
            <a:ext cx="4601495" cy="29524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Double Wave 66">
            <a:extLst>
              <a:ext uri="{FF2B5EF4-FFF2-40B4-BE49-F238E27FC236}">
                <a16:creationId xmlns:a16="http://schemas.microsoft.com/office/drawing/2014/main" id="{47F8EC80-E7A7-4C8D-A868-853A49F1DD7E}"/>
              </a:ext>
            </a:extLst>
          </p:cNvPr>
          <p:cNvSpPr/>
          <p:nvPr/>
        </p:nvSpPr>
        <p:spPr>
          <a:xfrm>
            <a:off x="7135526" y="3815694"/>
            <a:ext cx="1657494" cy="565426"/>
          </a:xfrm>
          <a:prstGeom prst="doubleWav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Teaching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44D7801-4F7A-426F-A542-7C4EE45DB10B}"/>
              </a:ext>
            </a:extLst>
          </p:cNvPr>
          <p:cNvSpPr txBox="1"/>
          <p:nvPr/>
        </p:nvSpPr>
        <p:spPr>
          <a:xfrm>
            <a:off x="2921612" y="4416125"/>
            <a:ext cx="40191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Impact study of Natural Hazard (Flood &amp; Drought)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Seasonal Forecast and Climate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AI/ML in weather &amp; climate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Statistical &amp; </a:t>
            </a:r>
            <a:r>
              <a:rPr lang="en-US" sz="1600" dirty="0" err="1"/>
              <a:t>Stochastical</a:t>
            </a:r>
            <a:r>
              <a:rPr lang="en-US" sz="1600" dirty="0"/>
              <a:t> modeling of rainfall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Geo-spatial analytics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Extreme value analysis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CF5B2B5-749F-40CA-8C64-453A631EFA48}"/>
              </a:ext>
            </a:extLst>
          </p:cNvPr>
          <p:cNvSpPr txBox="1"/>
          <p:nvPr/>
        </p:nvSpPr>
        <p:spPr>
          <a:xfrm>
            <a:off x="7084537" y="4378826"/>
            <a:ext cx="460149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Research computing using HPC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Computer languages: Linux, R, Python, </a:t>
            </a:r>
            <a:r>
              <a:rPr lang="en-US" sz="1600" dirty="0" err="1"/>
              <a:t>Matlab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Visualization: R, Python, Tableau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Machine Learning: </a:t>
            </a:r>
            <a:r>
              <a:rPr lang="en-US" sz="1600" dirty="0" err="1"/>
              <a:t>scikit</a:t>
            </a:r>
            <a:r>
              <a:rPr lang="en-US" sz="1600" dirty="0"/>
              <a:t>-learn, R-caret, Rapid Miner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Deep Learning with </a:t>
            </a:r>
            <a:r>
              <a:rPr lang="en-US" sz="1600" dirty="0" err="1"/>
              <a:t>Keras</a:t>
            </a:r>
            <a:r>
              <a:rPr lang="en-US" sz="1600" dirty="0"/>
              <a:t> using CNN, RNN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Master thesis co-supervisor for Euro-</a:t>
            </a:r>
            <a:r>
              <a:rPr lang="en-US" sz="1600" dirty="0" err="1"/>
              <a:t>Aquae</a:t>
            </a:r>
            <a:r>
              <a:rPr lang="en-US" sz="1600" dirty="0"/>
              <a:t> MSc students</a:t>
            </a:r>
          </a:p>
        </p:txBody>
      </p:sp>
    </p:spTree>
    <p:extLst>
      <p:ext uri="{BB962C8B-B14F-4D97-AF65-F5344CB8AC3E}">
        <p14:creationId xmlns:p14="http://schemas.microsoft.com/office/powerpoint/2010/main" val="2190457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F28DCE8-DD13-4760-ACCC-EC332AA021BD}"/>
              </a:ext>
            </a:extLst>
          </p:cNvPr>
          <p:cNvSpPr/>
          <p:nvPr/>
        </p:nvSpPr>
        <p:spPr>
          <a:xfrm>
            <a:off x="2948537" y="241393"/>
            <a:ext cx="3186651" cy="33658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FE7D80-69FA-482D-933E-7F044ADB1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32" y="94849"/>
            <a:ext cx="2381108" cy="23811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70FF45-9E74-42A1-A86F-258129ABD3E9}"/>
              </a:ext>
            </a:extLst>
          </p:cNvPr>
          <p:cNvSpPr/>
          <p:nvPr/>
        </p:nvSpPr>
        <p:spPr>
          <a:xfrm>
            <a:off x="240632" y="2472610"/>
            <a:ext cx="2381108" cy="423998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TUE VU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AI/ML Research Scientist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Advanced Research &amp; Data Science Service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Office of Information Technology</a:t>
            </a:r>
          </a:p>
          <a:p>
            <a:pPr algn="ctr"/>
            <a:r>
              <a:rPr lang="en-US" sz="1600" b="1" i="1" dirty="0">
                <a:solidFill>
                  <a:schemeClr val="tx1"/>
                </a:solidFill>
              </a:rPr>
              <a:t>Email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>
                <a:solidFill>
                  <a:schemeClr val="tx1"/>
                </a:solidFill>
                <a:hlinkClick r:id="rId4"/>
              </a:rPr>
              <a:t>tuev@smu.edu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r>
              <a:rPr lang="en-US" sz="1600" b="1" i="1" dirty="0">
                <a:solidFill>
                  <a:schemeClr val="tx1"/>
                </a:solidFill>
              </a:rPr>
              <a:t>Office:</a:t>
            </a:r>
            <a:r>
              <a:rPr lang="en-US" sz="1600" dirty="0">
                <a:solidFill>
                  <a:schemeClr val="tx1"/>
                </a:solidFill>
              </a:rPr>
              <a:t> 119 Gerald Ford hall</a:t>
            </a:r>
          </a:p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Double Wave 11">
            <a:extLst>
              <a:ext uri="{FF2B5EF4-FFF2-40B4-BE49-F238E27FC236}">
                <a16:creationId xmlns:a16="http://schemas.microsoft.com/office/drawing/2014/main" id="{40F788DF-1F6D-4788-91BF-7BAB6AAA556D}"/>
              </a:ext>
            </a:extLst>
          </p:cNvPr>
          <p:cNvSpPr/>
          <p:nvPr/>
        </p:nvSpPr>
        <p:spPr>
          <a:xfrm>
            <a:off x="2986352" y="252372"/>
            <a:ext cx="1657494" cy="565426"/>
          </a:xfrm>
          <a:prstGeom prst="doubleWav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Education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63633C-0D9F-4DCC-93ED-FFE085DB298A}"/>
              </a:ext>
            </a:extLst>
          </p:cNvPr>
          <p:cNvSpPr txBox="1"/>
          <p:nvPr/>
        </p:nvSpPr>
        <p:spPr>
          <a:xfrm>
            <a:off x="3854917" y="906724"/>
            <a:ext cx="21496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PhD</a:t>
            </a:r>
            <a:r>
              <a:rPr lang="en-US" sz="1400" dirty="0"/>
              <a:t>: National University of Singapore</a:t>
            </a:r>
          </a:p>
          <a:p>
            <a:r>
              <a:rPr lang="en-US" sz="1400" dirty="0"/>
              <a:t>(Hydro-Climatology)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95C558-DC5E-4516-96F4-737E0CBDE4AB}"/>
              </a:ext>
            </a:extLst>
          </p:cNvPr>
          <p:cNvSpPr txBox="1"/>
          <p:nvPr/>
        </p:nvSpPr>
        <p:spPr>
          <a:xfrm>
            <a:off x="3854917" y="1766180"/>
            <a:ext cx="2288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MSc</a:t>
            </a:r>
            <a:r>
              <a:rPr lang="en-US" sz="1400" dirty="0"/>
              <a:t>: Nanyang Technological University &amp; Stanford University</a:t>
            </a:r>
          </a:p>
          <a:p>
            <a:r>
              <a:rPr lang="en-US" sz="1400" dirty="0"/>
              <a:t>(Environmental Engineering)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1A75C4-6A33-4371-BB56-4C2CD6F2B59D}"/>
              </a:ext>
            </a:extLst>
          </p:cNvPr>
          <p:cNvSpPr/>
          <p:nvPr/>
        </p:nvSpPr>
        <p:spPr>
          <a:xfrm>
            <a:off x="6247480" y="241393"/>
            <a:ext cx="5438552" cy="33658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Double Wave 26">
            <a:extLst>
              <a:ext uri="{FF2B5EF4-FFF2-40B4-BE49-F238E27FC236}">
                <a16:creationId xmlns:a16="http://schemas.microsoft.com/office/drawing/2014/main" id="{83149288-0DB0-41DB-8AE7-3E193A3DAF61}"/>
              </a:ext>
            </a:extLst>
          </p:cNvPr>
          <p:cNvSpPr/>
          <p:nvPr/>
        </p:nvSpPr>
        <p:spPr>
          <a:xfrm>
            <a:off x="6347461" y="309615"/>
            <a:ext cx="1820314" cy="565426"/>
          </a:xfrm>
          <a:prstGeom prst="doubleWav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Experience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10140E-3000-49AD-8373-F53867E6CE0E}"/>
              </a:ext>
            </a:extLst>
          </p:cNvPr>
          <p:cNvSpPr txBox="1"/>
          <p:nvPr/>
        </p:nvSpPr>
        <p:spPr>
          <a:xfrm>
            <a:off x="7471955" y="955961"/>
            <a:ext cx="3790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AI/ML Research Scientist, OIT, SMU</a:t>
            </a:r>
            <a:endParaRPr 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F902EE-FEDE-487D-B3E9-45AE543795DC}"/>
              </a:ext>
            </a:extLst>
          </p:cNvPr>
          <p:cNvSpPr txBox="1"/>
          <p:nvPr/>
        </p:nvSpPr>
        <p:spPr>
          <a:xfrm>
            <a:off x="7471954" y="1392442"/>
            <a:ext cx="40734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Senior HPC Research Facilitator, Clemson Computing &amp; Information Technology</a:t>
            </a:r>
          </a:p>
          <a:p>
            <a:r>
              <a:rPr lang="en-US" sz="1400" b="1" dirty="0"/>
              <a:t>Research Assistant Professor, Glenn Department of Civil Engineering, Clemson Uni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0F1C70-CE30-4245-B14A-788882FA5595}"/>
              </a:ext>
            </a:extLst>
          </p:cNvPr>
          <p:cNvSpPr txBox="1"/>
          <p:nvPr/>
        </p:nvSpPr>
        <p:spPr>
          <a:xfrm>
            <a:off x="7471954" y="2336814"/>
            <a:ext cx="4073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Postdoc at Glenn Department of Civil Engineering, Clemson University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18C7F83-4AF2-411B-B249-970794B05557}"/>
              </a:ext>
            </a:extLst>
          </p:cNvPr>
          <p:cNvSpPr txBox="1"/>
          <p:nvPr/>
        </p:nvSpPr>
        <p:spPr>
          <a:xfrm>
            <a:off x="7484041" y="2947221"/>
            <a:ext cx="4073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Research Fellow, Tropical Marine Science Institute, National University of Singapore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7AC43430-4820-44F4-8309-C574DFBBDBA7}"/>
              </a:ext>
            </a:extLst>
          </p:cNvPr>
          <p:cNvSpPr/>
          <p:nvPr/>
        </p:nvSpPr>
        <p:spPr>
          <a:xfrm>
            <a:off x="3005832" y="914397"/>
            <a:ext cx="936169" cy="772886"/>
          </a:xfrm>
          <a:prstGeom prst="rightArrow">
            <a:avLst>
              <a:gd name="adj1" fmla="val 83803"/>
              <a:gd name="adj2" fmla="val 443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2013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C304EEA3-E4BF-4649-B1B1-DA5C9058F656}"/>
              </a:ext>
            </a:extLst>
          </p:cNvPr>
          <p:cNvSpPr/>
          <p:nvPr/>
        </p:nvSpPr>
        <p:spPr>
          <a:xfrm>
            <a:off x="3005831" y="1825538"/>
            <a:ext cx="936169" cy="772886"/>
          </a:xfrm>
          <a:prstGeom prst="rightArrow">
            <a:avLst>
              <a:gd name="adj1" fmla="val 83803"/>
              <a:gd name="adj2" fmla="val 443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2007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82246752-4F7D-4C5D-AAAD-A37B5067896A}"/>
              </a:ext>
            </a:extLst>
          </p:cNvPr>
          <p:cNvSpPr/>
          <p:nvPr/>
        </p:nvSpPr>
        <p:spPr>
          <a:xfrm>
            <a:off x="6356049" y="1403613"/>
            <a:ext cx="1011638" cy="695761"/>
          </a:xfrm>
          <a:prstGeom prst="rightArrow">
            <a:avLst>
              <a:gd name="adj1" fmla="val 83803"/>
              <a:gd name="adj2" fmla="val 443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2018</a:t>
            </a:r>
          </a:p>
          <a:p>
            <a:pPr algn="ctr"/>
            <a:r>
              <a:rPr lang="en-US" b="1" dirty="0"/>
              <a:t>2021</a:t>
            </a: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F88BE7EF-7A94-4A7B-B4F2-220C9B9796F5}"/>
              </a:ext>
            </a:extLst>
          </p:cNvPr>
          <p:cNvSpPr/>
          <p:nvPr/>
        </p:nvSpPr>
        <p:spPr>
          <a:xfrm>
            <a:off x="6347461" y="2216233"/>
            <a:ext cx="1011638" cy="659057"/>
          </a:xfrm>
          <a:prstGeom prst="rightArrow">
            <a:avLst>
              <a:gd name="adj1" fmla="val 83803"/>
              <a:gd name="adj2" fmla="val 443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2015</a:t>
            </a:r>
          </a:p>
          <a:p>
            <a:pPr algn="ctr"/>
            <a:r>
              <a:rPr lang="en-US" b="1" dirty="0"/>
              <a:t>2018</a:t>
            </a:r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8C38CBE7-371B-4D77-AA2D-70AE9B4B2F11}"/>
              </a:ext>
            </a:extLst>
          </p:cNvPr>
          <p:cNvSpPr/>
          <p:nvPr/>
        </p:nvSpPr>
        <p:spPr>
          <a:xfrm>
            <a:off x="6368136" y="2908273"/>
            <a:ext cx="1011638" cy="659057"/>
          </a:xfrm>
          <a:prstGeom prst="rightArrow">
            <a:avLst>
              <a:gd name="adj1" fmla="val 83803"/>
              <a:gd name="adj2" fmla="val 443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2007</a:t>
            </a:r>
          </a:p>
          <a:p>
            <a:pPr algn="ctr"/>
            <a:r>
              <a:rPr lang="en-US" b="1" dirty="0"/>
              <a:t>2015</a:t>
            </a: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668AC157-693B-4924-BA5B-3CADA5E6DE8F}"/>
              </a:ext>
            </a:extLst>
          </p:cNvPr>
          <p:cNvSpPr/>
          <p:nvPr/>
        </p:nvSpPr>
        <p:spPr>
          <a:xfrm>
            <a:off x="6368136" y="859534"/>
            <a:ext cx="896990" cy="463556"/>
          </a:xfrm>
          <a:prstGeom prst="rightArrow">
            <a:avLst>
              <a:gd name="adj1" fmla="val 83803"/>
              <a:gd name="adj2" fmla="val 443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2021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B762E99-6C72-4989-AB61-F80B91FF689B}"/>
              </a:ext>
            </a:extLst>
          </p:cNvPr>
          <p:cNvCxnSpPr>
            <a:cxnSpLocks/>
          </p:cNvCxnSpPr>
          <p:nvPr/>
        </p:nvCxnSpPr>
        <p:spPr>
          <a:xfrm>
            <a:off x="7440497" y="906724"/>
            <a:ext cx="16389" cy="25870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0E7B9FD5-8B77-4FBB-A8D7-1CB8EA4A3BEF}"/>
              </a:ext>
            </a:extLst>
          </p:cNvPr>
          <p:cNvSpPr/>
          <p:nvPr/>
        </p:nvSpPr>
        <p:spPr>
          <a:xfrm>
            <a:off x="7396668" y="108659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4F41608-3273-41D1-B892-77F1A94CB4BC}"/>
              </a:ext>
            </a:extLst>
          </p:cNvPr>
          <p:cNvSpPr/>
          <p:nvPr/>
        </p:nvSpPr>
        <p:spPr>
          <a:xfrm>
            <a:off x="7400280" y="14999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ACC9044-D422-493A-B1A9-BF518387095B}"/>
              </a:ext>
            </a:extLst>
          </p:cNvPr>
          <p:cNvSpPr/>
          <p:nvPr/>
        </p:nvSpPr>
        <p:spPr>
          <a:xfrm>
            <a:off x="7418440" y="245432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842B2CA-0185-4CC3-9C79-D2BA1DD83B23}"/>
              </a:ext>
            </a:extLst>
          </p:cNvPr>
          <p:cNvSpPr/>
          <p:nvPr/>
        </p:nvSpPr>
        <p:spPr>
          <a:xfrm>
            <a:off x="7423995" y="306944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09CC494-4368-4C47-8913-D8311417A1C2}"/>
              </a:ext>
            </a:extLst>
          </p:cNvPr>
          <p:cNvSpPr/>
          <p:nvPr/>
        </p:nvSpPr>
        <p:spPr>
          <a:xfrm>
            <a:off x="2924476" y="3741858"/>
            <a:ext cx="4070684" cy="29524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Double Wave 62">
            <a:extLst>
              <a:ext uri="{FF2B5EF4-FFF2-40B4-BE49-F238E27FC236}">
                <a16:creationId xmlns:a16="http://schemas.microsoft.com/office/drawing/2014/main" id="{CB8A249D-F893-4F2D-B558-9D15E66D65CE}"/>
              </a:ext>
            </a:extLst>
          </p:cNvPr>
          <p:cNvSpPr/>
          <p:nvPr/>
        </p:nvSpPr>
        <p:spPr>
          <a:xfrm>
            <a:off x="2962291" y="3752837"/>
            <a:ext cx="1657494" cy="565426"/>
          </a:xfrm>
          <a:prstGeom prst="doubleWav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Research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0BB6917-C656-4EED-9CC8-7DCDB87D1529}"/>
              </a:ext>
            </a:extLst>
          </p:cNvPr>
          <p:cNvSpPr/>
          <p:nvPr/>
        </p:nvSpPr>
        <p:spPr>
          <a:xfrm>
            <a:off x="7084536" y="3741858"/>
            <a:ext cx="4601495" cy="29524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Double Wave 66">
            <a:extLst>
              <a:ext uri="{FF2B5EF4-FFF2-40B4-BE49-F238E27FC236}">
                <a16:creationId xmlns:a16="http://schemas.microsoft.com/office/drawing/2014/main" id="{47F8EC80-E7A7-4C8D-A868-853A49F1DD7E}"/>
              </a:ext>
            </a:extLst>
          </p:cNvPr>
          <p:cNvSpPr/>
          <p:nvPr/>
        </p:nvSpPr>
        <p:spPr>
          <a:xfrm>
            <a:off x="7135526" y="3815694"/>
            <a:ext cx="1657494" cy="565426"/>
          </a:xfrm>
          <a:prstGeom prst="doubleWav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Teaching</a:t>
            </a:r>
          </a:p>
        </p:txBody>
      </p:sp>
      <p:pic>
        <p:nvPicPr>
          <p:cNvPr id="85" name="Picture 2" descr="See the source image">
            <a:extLst>
              <a:ext uri="{FF2B5EF4-FFF2-40B4-BE49-F238E27FC236}">
                <a16:creationId xmlns:a16="http://schemas.microsoft.com/office/drawing/2014/main" id="{0056B683-5C42-44CE-98CC-2517530C3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927" y="4371348"/>
            <a:ext cx="1335767" cy="48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4" descr="See the source image">
            <a:extLst>
              <a:ext uri="{FF2B5EF4-FFF2-40B4-BE49-F238E27FC236}">
                <a16:creationId xmlns:a16="http://schemas.microsoft.com/office/drawing/2014/main" id="{15052F6D-0788-45AD-9754-86AC35A12B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4" t="21201" r="20335" b="22257"/>
          <a:stretch/>
        </p:blipFill>
        <p:spPr bwMode="auto">
          <a:xfrm>
            <a:off x="4181310" y="4532383"/>
            <a:ext cx="992817" cy="71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6" descr="See the source image">
            <a:extLst>
              <a:ext uri="{FF2B5EF4-FFF2-40B4-BE49-F238E27FC236}">
                <a16:creationId xmlns:a16="http://schemas.microsoft.com/office/drawing/2014/main" id="{8EF1603A-8776-4443-97FF-26483FF74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611" y="4370733"/>
            <a:ext cx="1774669" cy="43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8" descr="See the source image">
            <a:extLst>
              <a:ext uri="{FF2B5EF4-FFF2-40B4-BE49-F238E27FC236}">
                <a16:creationId xmlns:a16="http://schemas.microsoft.com/office/drawing/2014/main" id="{21130978-392B-41E5-9416-3AA38F353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452" y="4764939"/>
            <a:ext cx="764204" cy="87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10" descr="See the source image">
            <a:extLst>
              <a:ext uri="{FF2B5EF4-FFF2-40B4-BE49-F238E27FC236}">
                <a16:creationId xmlns:a16="http://schemas.microsoft.com/office/drawing/2014/main" id="{05C0F8CB-CA07-4C46-8ABB-FF8FBBECA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160" y="5089063"/>
            <a:ext cx="770138" cy="65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12" descr="See the source image">
            <a:extLst>
              <a:ext uri="{FF2B5EF4-FFF2-40B4-BE49-F238E27FC236}">
                <a16:creationId xmlns:a16="http://schemas.microsoft.com/office/drawing/2014/main" id="{881D5AD9-B67C-4148-8708-EF27FADF4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298" y="5146303"/>
            <a:ext cx="1493288" cy="715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14" descr="See the source image">
            <a:extLst>
              <a:ext uri="{FF2B5EF4-FFF2-40B4-BE49-F238E27FC236}">
                <a16:creationId xmlns:a16="http://schemas.microsoft.com/office/drawing/2014/main" id="{B9D29C8F-832C-41ED-85EF-CC9C205AB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720" y="5494210"/>
            <a:ext cx="764013" cy="76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6" descr="See the source image">
            <a:extLst>
              <a:ext uri="{FF2B5EF4-FFF2-40B4-BE49-F238E27FC236}">
                <a16:creationId xmlns:a16="http://schemas.microsoft.com/office/drawing/2014/main" id="{EEC8A28E-525B-4BEF-9069-A852F2A27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416" y="5888507"/>
            <a:ext cx="1458686" cy="60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56E2B223-EF89-4374-ADD7-9E4A168BCBD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29739" y="4991953"/>
            <a:ext cx="824088" cy="825005"/>
          </a:xfrm>
          <a:prstGeom prst="rect">
            <a:avLst/>
          </a:prstGeom>
        </p:spPr>
      </p:pic>
      <p:pic>
        <p:nvPicPr>
          <p:cNvPr id="94" name="Picture 22" descr="See the source image">
            <a:extLst>
              <a:ext uri="{FF2B5EF4-FFF2-40B4-BE49-F238E27FC236}">
                <a16:creationId xmlns:a16="http://schemas.microsoft.com/office/drawing/2014/main" id="{D1E71FEB-C983-476C-95EB-2E78652A5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773" y="6055057"/>
            <a:ext cx="1076275" cy="69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6" descr="See the source image">
            <a:extLst>
              <a:ext uri="{FF2B5EF4-FFF2-40B4-BE49-F238E27FC236}">
                <a16:creationId xmlns:a16="http://schemas.microsoft.com/office/drawing/2014/main" id="{B7B89105-EF79-4C41-BD6C-614D54627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406" y="6371640"/>
            <a:ext cx="934000" cy="51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8C1C4215-A405-42ED-A807-B2B7AD79E0B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38457" y="3804406"/>
            <a:ext cx="3851252" cy="354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42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16102-AC8C-484B-B71D-1DE9F47F0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2699" y="757464"/>
            <a:ext cx="5445369" cy="1114784"/>
          </a:xfrm>
        </p:spPr>
        <p:txBody>
          <a:bodyPr/>
          <a:lstStyle/>
          <a:p>
            <a:r>
              <a:rPr lang="en-US" dirty="0"/>
              <a:t>What is my role at SMU?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AD8DAE-AE28-4962-91C0-139E3335C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692016-49BB-449D-8EC2-62B4F2F657F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SMU OIT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7B5FAD7B-D8BD-4FC9-8AF8-C593E03E9CCF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4" r="20914"/>
          <a:stretch>
            <a:fillRect/>
          </a:stretch>
        </p:blipFill>
        <p:spPr bwMode="auto">
          <a:xfrm>
            <a:off x="207787" y="272143"/>
            <a:ext cx="5080737" cy="581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423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16102-AC8C-484B-B71D-1DE9F47F0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2699" y="757464"/>
            <a:ext cx="5445369" cy="1114784"/>
          </a:xfrm>
        </p:spPr>
        <p:txBody>
          <a:bodyPr/>
          <a:lstStyle/>
          <a:p>
            <a:r>
              <a:rPr lang="en-US" dirty="0"/>
              <a:t>What is my role at SMU?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16F2B-D67C-48C5-B4CE-72643DB1D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1230" y="2427514"/>
            <a:ext cx="6532983" cy="4430486"/>
          </a:xfrm>
        </p:spPr>
        <p:txBody>
          <a:bodyPr/>
          <a:lstStyle/>
          <a:p>
            <a:r>
              <a:rPr lang="en-US" sz="2000" dirty="0"/>
              <a:t>Advance Research Support using AI/ML/HPC for all faculty and research staff/students, all SMU departments</a:t>
            </a:r>
          </a:p>
          <a:p>
            <a:r>
              <a:rPr lang="en-US" sz="2000" dirty="0"/>
              <a:t>Participating in the SMU overall effort to R1 universities</a:t>
            </a:r>
          </a:p>
          <a:p>
            <a:r>
              <a:rPr lang="en-US" sz="2000" dirty="0"/>
              <a:t>Promote the use of </a:t>
            </a:r>
            <a:r>
              <a:rPr lang="en-US" sz="2000" dirty="0" err="1"/>
              <a:t>ManeFrame</a:t>
            </a:r>
            <a:r>
              <a:rPr lang="en-US" sz="2000" dirty="0"/>
              <a:t> 2 and especially the upcoming </a:t>
            </a:r>
            <a:r>
              <a:rPr lang="en-US" sz="2000" dirty="0" err="1"/>
              <a:t>SuperPOD</a:t>
            </a:r>
            <a:r>
              <a:rPr lang="en-US" sz="2000" dirty="0"/>
              <a:t> – a new NVIDIA HPC equipped to SMU</a:t>
            </a:r>
          </a:p>
          <a:p>
            <a:r>
              <a:rPr lang="en-US" sz="2000" dirty="0"/>
              <a:t>Conduct workshop on AI/ML and advance research guidance with M2 and the new </a:t>
            </a:r>
            <a:r>
              <a:rPr lang="en-US" sz="2000" dirty="0" err="1"/>
              <a:t>SuperPOD</a:t>
            </a:r>
            <a:endParaRPr lang="en-US" sz="2000" dirty="0"/>
          </a:p>
          <a:p>
            <a:r>
              <a:rPr lang="en-US" sz="2000" dirty="0"/>
              <a:t>Participate in Grant writing with focus on AI/ML/HPC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Maintain high quality research with Department of CEE (journal and grant writing))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AD8DAE-AE28-4962-91C0-139E3335C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692016-49BB-449D-8EC2-62B4F2F657F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SMU OIT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7B5FAD7B-D8BD-4FC9-8AF8-C593E03E9CCF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4" r="20914"/>
          <a:stretch>
            <a:fillRect/>
          </a:stretch>
        </p:blipFill>
        <p:spPr bwMode="auto">
          <a:xfrm>
            <a:off x="207787" y="272143"/>
            <a:ext cx="5080737" cy="581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809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0607DA8-6843-427B-8234-C58238E1E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research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A41760-72CD-4C84-9570-EE30C5126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820" y="2552611"/>
            <a:ext cx="5230601" cy="199281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Analyses the soil moisture variability from NASA Satellite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Bias correct the satellite images with ground truth data using quantile mapping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 the drought indices for all CONUS stations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Indicate whether or not the soil moisture from NASA satellite is good for drought study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A88AF-DB8A-4271-84BF-A8EFA98F9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ED0F0E-342D-405E-8A18-D43DCAA8D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422" y="0"/>
            <a:ext cx="6883578" cy="29757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B5E26B-C4A5-4DBB-B16E-D555045EB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982" y="5047679"/>
            <a:ext cx="5318232" cy="1732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9D90E6-80F3-48FE-8996-37955C0848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8634" y="2841517"/>
            <a:ext cx="4348753" cy="192511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F70DD2-F603-46DB-8B64-37CF97CD777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7279E0-3991-4E1B-9F71-33EC948C91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9892" y="2184502"/>
            <a:ext cx="824088" cy="825005"/>
          </a:xfrm>
          <a:prstGeom prst="rect">
            <a:avLst/>
          </a:prstGeom>
        </p:spPr>
      </p:pic>
      <p:pic>
        <p:nvPicPr>
          <p:cNvPr id="15" name="Picture 22" descr="See the source image">
            <a:extLst>
              <a:ext uri="{FF2B5EF4-FFF2-40B4-BE49-F238E27FC236}">
                <a16:creationId xmlns:a16="http://schemas.microsoft.com/office/drawing/2014/main" id="{00ED8B73-BF29-4C04-AE5D-9DF4599CC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3798" y="3256757"/>
            <a:ext cx="1076275" cy="69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4152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2C0A42-6D1B-4B6E-959B-1609A3825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Grant writing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E42C9A-B4DC-4A46-A073-8421E387B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8430" y="2506662"/>
            <a:ext cx="5920154" cy="345452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I participated in 2 grant proposals (All accepted) while working at Clemson University:</a:t>
            </a:r>
          </a:p>
          <a:p>
            <a:pPr marL="342900" indent="-342900">
              <a:buAutoNum type="arabicPeriod"/>
            </a:pPr>
            <a:r>
              <a:rPr lang="en-US" dirty="0"/>
              <a:t>Determining the </a:t>
            </a:r>
            <a:r>
              <a:rPr lang="en-US" dirty="0" err="1"/>
              <a:t>Postmortal</a:t>
            </a:r>
            <a:r>
              <a:rPr lang="en-US" dirty="0"/>
              <a:t> Interval from survey data using Machine Learning approach – Funded by National Institute of Justice</a:t>
            </a:r>
          </a:p>
          <a:p>
            <a:pPr marL="342900" indent="-342900">
              <a:buAutoNum type="arabicPeriod"/>
            </a:pPr>
            <a:r>
              <a:rPr lang="en-US" dirty="0"/>
              <a:t>COVID-19 and psychological health in the American South: Modeling impacts in low-income African American families using machine learning –  Seed Grant funded by The Health Sciences Center (HSC) at Prisma Health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888EF7-DDB5-41D0-A1B0-B012ABC94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098" name="Picture 2" descr="Grant Writing - Metis Associates">
            <a:extLst>
              <a:ext uri="{FF2B5EF4-FFF2-40B4-BE49-F238E27FC236}">
                <a16:creationId xmlns:a16="http://schemas.microsoft.com/office/drawing/2014/main" id="{83A2E998-8DF1-4633-A5C2-CCCCFB359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62" y="1569653"/>
            <a:ext cx="5505056" cy="367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963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D22C0-3CE1-4FA1-9604-2CFDBC95D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future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BC3F2-B4B0-476E-B1B8-BF10CC2FF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5" y="2506662"/>
            <a:ext cx="5445369" cy="3454523"/>
          </a:xfrm>
        </p:spPr>
        <p:txBody>
          <a:bodyPr/>
          <a:lstStyle/>
          <a:p>
            <a:r>
              <a:rPr lang="en-US" sz="2000" dirty="0"/>
              <a:t>Beside participating with faculty on their own research I also want to conduct my independent research</a:t>
            </a:r>
          </a:p>
          <a:p>
            <a:r>
              <a:rPr lang="en-US" sz="2000" dirty="0"/>
              <a:t>The main topic I am following is application of AI/ML/DL in early warning/forecasting/predicting the natural hazard (flood/drought) for impact study (climate change, food security, evacuation) with big data and the use of HPC</a:t>
            </a:r>
          </a:p>
          <a:p>
            <a:endParaRPr lang="en-US" sz="2000" dirty="0"/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16AB4084-5C09-D047-AB9C-BB58097252D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SMU OIT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354ADE-29EB-4797-9A6F-40ABDA20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150" name="Picture 6" descr="Research at Microsoft 2020: Addressing the present while looking to the  future - Microsoft Research">
            <a:extLst>
              <a:ext uri="{FF2B5EF4-FFF2-40B4-BE49-F238E27FC236}">
                <a16:creationId xmlns:a16="http://schemas.microsoft.com/office/drawing/2014/main" id="{CDAC5026-D78F-4517-A79D-0C25CDD16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8672"/>
            <a:ext cx="5178407" cy="291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Climate Change - Extreme Weather | PublicHealth.org">
            <a:extLst>
              <a:ext uri="{FF2B5EF4-FFF2-40B4-BE49-F238E27FC236}">
                <a16:creationId xmlns:a16="http://schemas.microsoft.com/office/drawing/2014/main" id="{17481620-546B-48FE-8748-DBA5FCF3D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753" y="3134066"/>
            <a:ext cx="4633359" cy="35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821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erial view bridge over water">
            <a:extLst>
              <a:ext uri="{FF2B5EF4-FFF2-40B4-BE49-F238E27FC236}">
                <a16:creationId xmlns:a16="http://schemas.microsoft.com/office/drawing/2014/main" id="{A02A293F-91B7-40E6-B378-A5EED474FF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DD519AC-7392-4C53-9E3F-08F1208BC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A294210-0A3A-40B7-8019-FDFD9DA759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tuev@smu.edu</a:t>
            </a:r>
            <a:r>
              <a:rPr lang="en-US" dirty="0"/>
              <a:t>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ABAD79F-DC94-4F5D-8A43-C69B1B42666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08613" y="4836222"/>
            <a:ext cx="6556247" cy="922552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linkClick r:id="rId5"/>
              </a:rPr>
              <a:t>https://www.smu.edu/OIT/Research/DataScience</a:t>
            </a:r>
          </a:p>
          <a:p>
            <a:r>
              <a:rPr lang="en-US" dirty="0">
                <a:hlinkClick r:id="rId5"/>
              </a:rPr>
              <a:t>https://scholar.google.com/citations?hl=en&amp;user=IS9y7dEAAAAJ</a:t>
            </a:r>
            <a:endParaRPr lang="en-US" dirty="0"/>
          </a:p>
          <a:p>
            <a:r>
              <a:rPr lang="en-US" dirty="0">
                <a:hlinkClick r:id="rId6"/>
              </a:rPr>
              <a:t>https://www.linkedin.com/in/tue-vu/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043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030A0"/>
      </a:accent1>
      <a:accent2>
        <a:srgbClr val="404040"/>
      </a:accent2>
      <a:accent3>
        <a:srgbClr val="7F7F7F"/>
      </a:accent3>
      <a:accent4>
        <a:srgbClr val="C7A2E3"/>
      </a:accent4>
      <a:accent5>
        <a:srgbClr val="48A1FA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3468121_Coastal presentation_RVA_v5" id="{5B652A6C-03CB-4457-ADFC-1C5BB6605FEF}" vid="{F00112C4-F9F0-4BD0-BC95-5242C8B0F7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30CE401-796E-4493-905E-4DDA5AF62AB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F2949B46-24C4-420B-AB49-DDC88FEB99B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D46D58D-B27D-4B23-AEA1-AE974AB6221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Coastal presentation</Template>
  <TotalTime>0</TotalTime>
  <Words>802</Words>
  <Application>Microsoft Office PowerPoint</Application>
  <PresentationFormat>Widescreen</PresentationFormat>
  <Paragraphs>125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Introduction tue vu </vt:lpstr>
      <vt:lpstr>PowerPoint Presentation</vt:lpstr>
      <vt:lpstr>PowerPoint Presentation</vt:lpstr>
      <vt:lpstr>What is my role at SMU?</vt:lpstr>
      <vt:lpstr>What is my role at SMU?</vt:lpstr>
      <vt:lpstr>Typical research</vt:lpstr>
      <vt:lpstr>Grant writing</vt:lpstr>
      <vt:lpstr>My future research</vt:lpstr>
      <vt:lpstr>Thank You</vt:lpstr>
      <vt:lpstr>PowerPoint Presentation</vt:lpstr>
      <vt:lpstr>What WAs my role at CLEMSON?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2022-04-14T16:04:35Z</dcterms:created>
  <dcterms:modified xsi:type="dcterms:W3CDTF">2022-04-19T21:14:59Z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